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83BE6-005D-4E0A-8E56-6A3AF03C28A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E3076-C60C-4D38-B4DF-F65932E16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BB3D8-E997-4FAD-BCC0-183E35A0D801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39FCAB-01B3-4269-81AB-5983EF801F00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71AA24-B65B-438D-83CD-301F5825620C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AA6815-64DB-40D8-90D5-B27531C18D04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1222F-F241-4EF6-9C78-3FFA67CC4A71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F52F9E-5D8C-4F52-8296-44B4C08DB135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D7B879-33DF-4DB3-898F-A9A47279120A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370560-9348-4958-B6D8-17DBA4E7E14C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FF9AF6-CCB3-4D37-A07A-6D4B0E92ECFF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97689-D4BA-4BB0-AF05-A3B42984CCB1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C97386-08CC-4219-B846-59BC59B8FEFA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70A0AC-1ED8-4216-BCEE-22DAB19D863C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3C8204-2EE2-4A18-B9B5-203182A7C422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6399E3-583A-4C1A-9E91-A1555C4F16F5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56261-1CDB-48E9-A6A5-C28110068C4F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CD810-A2FD-4E40-9424-DD51DF79883A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060079-ECC9-4547-8981-C06FDA5F9B3A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9E2117-9D60-4AFC-B1C4-227207FC0BAA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  <p:transition>
    <p:wedge/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9C655-7509-45B6-91B8-DF0A98C6ED50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D4D37-A1BC-4B47-B6E8-989FCE4DB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40%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</a:ln>
        </p:spPr>
        <p:txBody>
          <a:bodyPr anchor="ctr"/>
          <a:lstStyle/>
          <a:p>
            <a:r>
              <a:rPr lang="en" sz="54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INDUCTION</a:t>
            </a:r>
          </a:p>
          <a:p>
            <a:r>
              <a:rPr lang="sr-Latn-RS" sz="54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OF LABOR</a:t>
            </a:r>
            <a:endParaRPr lang="en" sz="5400" b="1" dirty="0">
              <a:solidFill>
                <a:srgbClr val="CC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en-US" sz="1800" b="1" dirty="0">
              <a:solidFill>
                <a:srgbClr val="CC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Prof. Slobodan Janković</a:t>
            </a:r>
            <a:endParaRPr lang="sr-Latn-CS" sz="24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400" b="1">
                <a:solidFill>
                  <a:srgbClr val="CC6600"/>
                </a:solidFill>
                <a:latin typeface="Comic Sans MS" pitchFamily="66" charset="0"/>
              </a:rPr>
              <a:t>            </a:t>
            </a:r>
            <a:r>
              <a:rPr lang="en" sz="4800" b="1">
                <a:solidFill>
                  <a:srgbClr val="CC6600"/>
                </a:solidFill>
                <a:latin typeface="Comic Sans MS" pitchFamily="66" charset="0"/>
              </a:rPr>
              <a:t>Oxytocin</a:t>
            </a:r>
            <a:r>
              <a:rPr lang="en" sz="4400" b="1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CC6600"/>
                </a:solidFill>
                <a:latin typeface=""/>
              </a:rPr>
              <a:t>✱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Perform an amniotomy before starting the administration of oxytocin</a:t>
            </a:r>
          </a:p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CC6600"/>
                </a:solidFill>
                <a:latin typeface=""/>
              </a:rPr>
              <a:t>✱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Cervical ripening method: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continuous infusion of low-dose oxytocin (&lt; 4mIJ/min)</a:t>
            </a:r>
          </a:p>
          <a:p>
            <a:pPr marL="342900" indent="-342900">
              <a:spcBef>
                <a:spcPct val="20000"/>
              </a:spcBef>
            </a:pPr>
            <a:endParaRPr lang="sr-Cyrl-CS" sz="9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           </a:t>
            </a: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Oxytocin</a:t>
            </a: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latin typeface=""/>
              </a:rPr>
              <a:t>✱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It starts with 1-2mIJ/ min</a:t>
            </a: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latin typeface=""/>
              </a:rPr>
              <a:t>✱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The dose is increased to 30 min</a:t>
            </a: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latin typeface=""/>
              </a:rPr>
              <a:t>✱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Maximum effect: 3-4 contractions per 10 min</a:t>
            </a:r>
            <a:r>
              <a:rPr lang="sr-Latn-RS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(usually achieved with 12mIJ/ min )</a:t>
            </a: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400" b="1">
                <a:solidFill>
                  <a:srgbClr val="CC6600"/>
                </a:solidFill>
                <a:latin typeface="Comic Sans MS" pitchFamily="66" charset="0"/>
              </a:rPr>
              <a:t>            </a:t>
            </a:r>
            <a:r>
              <a:rPr lang="en" sz="4800" b="1">
                <a:solidFill>
                  <a:srgbClr val="CC6600"/>
                </a:solidFill>
                <a:latin typeface="Comic Sans MS" pitchFamily="66" charset="0"/>
              </a:rPr>
              <a:t>Oxytocin</a:t>
            </a:r>
            <a:r>
              <a:rPr lang="en" sz="4400" b="1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CC6600"/>
                </a:solidFill>
                <a:latin typeface=""/>
              </a:rPr>
              <a:t>✱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The number of oxytocin receptors increases 100 times after the 32nd week, and 300 times before delivery</a:t>
            </a:r>
          </a:p>
          <a:p>
            <a:pPr marL="342900" indent="-342900">
              <a:spcBef>
                <a:spcPct val="20000"/>
              </a:spcBef>
            </a:pPr>
            <a:endParaRPr lang="sr-Cyrl-CS" sz="20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CC6600"/>
                </a:solidFill>
                <a:latin typeface=""/>
              </a:rPr>
              <a:t>✱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Bishop score should be &gt; 8</a:t>
            </a:r>
          </a:p>
          <a:p>
            <a:pPr marL="342900" indent="-342900">
              <a:spcBef>
                <a:spcPct val="20000"/>
              </a:spcBef>
            </a:pPr>
            <a:endParaRPr lang="sr-Cyrl-CS" sz="20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9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73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latin typeface="Comic Sans MS" pitchFamily="66" charset="0"/>
              </a:rPr>
              <a:t>Modified Bishop Score – Calder</a:t>
            </a: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9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</p:txBody>
      </p:sp>
      <p:graphicFrame>
        <p:nvGraphicFramePr>
          <p:cNvPr id="60586" name="Group 17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017325"/>
              </p:ext>
            </p:extLst>
          </p:nvPr>
        </p:nvGraphicFramePr>
        <p:xfrm>
          <a:off x="250825" y="908050"/>
          <a:ext cx="8713788" cy="5948680"/>
        </p:xfrm>
        <a:graphic>
          <a:graphicData uri="http://schemas.openxmlformats.org/drawingml/2006/table">
            <a:tbl>
              <a:tblPr/>
              <a:tblGrid>
                <a:gridCol w="95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9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4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3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6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5650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4400" b="0" i="0" u="none" strike="noStrike" cap="none" normalizeH="0" baseline="0" dirty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X</a:t>
                      </a:r>
                      <a:endParaRPr kumimoji="0" lang="en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SCORE</a:t>
                      </a:r>
                      <a:endParaRPr kumimoji="0" lang="sr-Latn-CS" sz="3200" b="1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sr-Latn-CS" sz="2800" b="1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sr-Latn-CS" sz="2800" b="1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sr-Latn-CS" sz="2800" b="1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endParaRPr kumimoji="0" lang="sr-Latn-CS" sz="2800" b="1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opening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 (cm)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&lt;1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1-2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2-4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&gt;4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length of cervix (cm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&gt;4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2-4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1-2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&gt;1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distance from sp</a:t>
                      </a:r>
                      <a:r>
                        <a:rPr kumimoji="0" lang="sr-Latn-R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inae</a:t>
                      </a:r>
                      <a:r>
                        <a:rPr kumimoji="0" lang="sr-Latn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sr-Latn-R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ischiadicae</a:t>
                      </a: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 (cm)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-3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+1+2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consistency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solid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medium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soft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5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position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back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Comic Sans MS" pitchFamily="66" charset="0"/>
                        </a:rPr>
                        <a:t>middle/forward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CC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6600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edge/>
    <p:sndAc>
      <p:stSnd>
        <p:snd r:embed="rId3" name="coin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492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endParaRPr lang="sr-Cyrl-CS" sz="48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r-Latn-RS" sz="4800" b="1" dirty="0">
                <a:solidFill>
                  <a:srgbClr val="CC6600"/>
                </a:solidFill>
                <a:latin typeface="Comic Sans MS" pitchFamily="66" charset="0"/>
              </a:rPr>
              <a:t>					</a:t>
            </a: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Absolute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contraindications for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labor induction</a:t>
            </a: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9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540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</a:t>
            </a:r>
            <a:r>
              <a:rPr lang="en" sz="3200" dirty="0">
                <a:solidFill>
                  <a:srgbClr val="CC6600"/>
                </a:solidFill>
                <a:latin typeface=""/>
              </a:rPr>
              <a:t>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Placenta previa</a:t>
            </a:r>
          </a:p>
          <a:p>
            <a:pPr marL="800100" lvl="1" indent="-342900">
              <a:spcBef>
                <a:spcPct val="20000"/>
              </a:spcBef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Transverse position of the f</a:t>
            </a:r>
            <a:r>
              <a:rPr lang="sr-Latn-RS" sz="3200" dirty="0" err="1">
                <a:solidFill>
                  <a:srgbClr val="CC6600"/>
                </a:solidFill>
                <a:latin typeface="Comic Sans MS" pitchFamily="66" charset="0"/>
              </a:rPr>
              <a:t>etus</a:t>
            </a:r>
            <a:endParaRPr lang="en" sz="3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MapInfo Cartographic" pitchFamily="18" charset="2"/>
              </a:rPr>
              <a:t>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Umbilical cord prolapse</a:t>
            </a:r>
          </a:p>
          <a:p>
            <a:pPr marL="800100" lvl="1" indent="-342900">
              <a:spcBef>
                <a:spcPct val="20000"/>
              </a:spcBef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MapInfo Cartographic" pitchFamily="18" charset="2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Previous caesarean section</a:t>
            </a:r>
          </a:p>
          <a:p>
            <a:pPr marL="800100" lvl="1" indent="-342900">
              <a:spcBef>
                <a:spcPct val="20000"/>
              </a:spcBef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MapInfo Cartographic" pitchFamily="18" charset="2"/>
              </a:rPr>
              <a:t>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Anomalies of the pelvis</a:t>
            </a:r>
          </a:p>
          <a:p>
            <a:pPr marL="800100" lvl="1" indent="-342900">
              <a:spcBef>
                <a:spcPct val="20000"/>
              </a:spcBef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MapInfo Cartographic" pitchFamily="18" charset="2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Active genital herpes</a:t>
            </a:r>
          </a:p>
          <a:p>
            <a:pPr marL="800100" lvl="1" indent="-342900">
              <a:spcBef>
                <a:spcPct val="20000"/>
              </a:spcBef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MapInfo Cartographic" pitchFamily="18" charset="2"/>
              </a:rPr>
              <a:t>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sym typeface="Wingdings"/>
              </a:rPr>
              <a:t>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Cervical cancer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9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636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endParaRPr lang="sr-Cyrl-CS" sz="48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r-Latn-RS" sz="4800" b="1" dirty="0">
                <a:solidFill>
                  <a:srgbClr val="CC6600"/>
                </a:solidFill>
                <a:latin typeface="Comic Sans MS" pitchFamily="66" charset="0"/>
              </a:rPr>
              <a:t>					</a:t>
            </a: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Relative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contraindications for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labor induction</a:t>
            </a: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9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588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3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Abnormal fetal </a:t>
            </a:r>
            <a:r>
              <a:rPr lang="sr-Latn-RS" sz="3200" dirty="0" err="1">
                <a:solidFill>
                  <a:srgbClr val="CC6600"/>
                </a:solidFill>
                <a:latin typeface="Comic Sans MS" pitchFamily="66" charset="0"/>
              </a:rPr>
              <a:t>heart</a:t>
            </a:r>
            <a:r>
              <a:rPr lang="sr-Latn-RS" sz="3200" dirty="0">
                <a:solidFill>
                  <a:srgbClr val="CC6600"/>
                </a:solidFill>
                <a:latin typeface="Comic Sans MS" pitchFamily="66" charset="0"/>
              </a:rPr>
              <a:t> rate</a:t>
            </a:r>
            <a:endParaRPr lang="sr-Cyrl-CS" sz="3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Pelvic presentation</a:t>
            </a: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Maternal heart disease</a:t>
            </a: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Twins</a:t>
            </a:r>
            <a:endParaRPr lang="sr-Cyrl-CS" sz="3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Polyhydramnios</a:t>
            </a:r>
            <a:endParaRPr lang="sr-Cyrl-CS" sz="3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The head of the fetus above the entrance to the pelvis</a:t>
            </a: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endParaRPr lang="sr-Cyrl-CS" sz="700" dirty="0">
              <a:solidFill>
                <a:srgbClr val="CC66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Severe maternal hypertension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9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8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</a:t>
            </a:r>
            <a:r>
              <a:rPr lang="en" sz="360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Induction is carried out in about 20% of births</a:t>
            </a: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During labor induction, it is necessary to continuously monitor uterine contractions and fetal heart rate</a:t>
            </a:r>
            <a:endParaRPr lang="sr-Latn-CS" sz="360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6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</a:t>
            </a:r>
            <a:r>
              <a:rPr lang="en" sz="360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Do not attempt induction if the fetus is at risk</a:t>
            </a:r>
          </a:p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If there is fetal compromise, delivery should be completed in 30 minutes</a:t>
            </a:r>
          </a:p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Prolonged use of oxygen by the mother can harm the child</a:t>
            </a:r>
            <a:endParaRPr lang="sr-Latn-CS" sz="360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4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4000" b="1" dirty="0">
                <a:solidFill>
                  <a:srgbClr val="CC6600"/>
                </a:solidFill>
                <a:latin typeface="Comic Sans MS" pitchFamily="66" charset="0"/>
              </a:rPr>
              <a:t>Indications for labor induction</a:t>
            </a: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Gestation longer than 41 weeks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Diabetes in pregnancy </a:t>
            </a:r>
            <a:r>
              <a:rPr lang="en" sz="3600" dirty="0">
                <a:solidFill>
                  <a:srgbClr val="CC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before the 40th week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Rupture of amniotic </a:t>
            </a:r>
            <a:r>
              <a:rPr lang="sr-Latn-RS" sz="3600" dirty="0">
                <a:solidFill>
                  <a:srgbClr val="CC6600"/>
                </a:solidFill>
                <a:latin typeface="Comic Sans MS" pitchFamily="66" charset="0"/>
              </a:rPr>
              <a:t>membrane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in pregnancy &gt; 37 weeks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sr-Latn-RS" sz="3600" dirty="0" err="1">
                <a:solidFill>
                  <a:srgbClr val="CC6600"/>
                </a:solidFill>
                <a:latin typeface="Comic Sans MS" pitchFamily="66" charset="0"/>
              </a:rPr>
              <a:t>Amniotic</a:t>
            </a:r>
            <a:r>
              <a:rPr lang="sr-Latn-RS" sz="3600" dirty="0">
                <a:solidFill>
                  <a:srgbClr val="CC6600"/>
                </a:solidFill>
                <a:latin typeface="Comic Sans MS" pitchFamily="66" charset="0"/>
              </a:rPr>
              <a:t> membrane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rupture occurred &gt; 96h ago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2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4000" b="1">
                <a:solidFill>
                  <a:srgbClr val="CC6600"/>
                </a:solidFill>
                <a:latin typeface="Comic Sans MS" pitchFamily="66" charset="0"/>
              </a:rPr>
              <a:t>Indications for labor induction</a:t>
            </a:r>
          </a:p>
          <a:p>
            <a:pPr marL="342900" indent="-342900">
              <a:spcBef>
                <a:spcPct val="20000"/>
              </a:spcBef>
            </a:pPr>
            <a:endParaRPr lang="sr-Cyrl-CS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Hypertension and preeclampsia</a:t>
            </a:r>
          </a:p>
          <a:p>
            <a:pPr marL="342900" indent="-342900">
              <a:spcBef>
                <a:spcPct val="20000"/>
              </a:spcBef>
            </a:pPr>
            <a:endParaRPr lang="sr-Cyrl-CS" sz="14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Chorioamnionitis</a:t>
            </a:r>
          </a:p>
          <a:p>
            <a:pPr marL="342900" indent="-342900">
              <a:spcBef>
                <a:spcPct val="20000"/>
              </a:spcBef>
            </a:pPr>
            <a:endParaRPr lang="sr-Cyrl-CS" sz="14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 </a:t>
            </a:r>
            <a:r>
              <a:rPr lang="en" sz="3600">
                <a:solidFill>
                  <a:srgbClr val="CC6600"/>
                </a:solidFill>
                <a:latin typeface="Comic Sans MS" pitchFamily="66" charset="0"/>
              </a:rPr>
              <a:t>Severe fetal growth retardation</a:t>
            </a:r>
          </a:p>
          <a:p>
            <a:pPr marL="342900" indent="-342900">
              <a:spcBef>
                <a:spcPct val="20000"/>
              </a:spcBef>
            </a:pPr>
            <a:endParaRPr lang="sr-Cyrl-CS" sz="80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60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noFill/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b="1" dirty="0">
              <a:solidFill>
                <a:srgbClr val="CC66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Wingdings"/>
              </a:rPr>
              <a:t>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If the </a:t>
            </a:r>
            <a:r>
              <a:rPr lang="sr-Latn-RS" sz="3200" dirty="0" err="1">
                <a:solidFill>
                  <a:srgbClr val="CC6600"/>
                </a:solidFill>
                <a:latin typeface="Comic Sans MS" pitchFamily="66" charset="0"/>
              </a:rPr>
              <a:t>amniotic</a:t>
            </a:r>
            <a:r>
              <a:rPr lang="sr-Latn-RS" sz="3200" dirty="0">
                <a:solidFill>
                  <a:srgbClr val="CC6600"/>
                </a:solidFill>
                <a:latin typeface="Comic Sans MS" pitchFamily="66" charset="0"/>
              </a:rPr>
              <a:t> membrane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sr-Latn-RS" sz="3200" b="1" dirty="0" err="1">
                <a:solidFill>
                  <a:srgbClr val="CC6600"/>
                </a:solidFill>
                <a:latin typeface="Comic Sans MS" pitchFamily="66" charset="0"/>
              </a:rPr>
              <a:t>was</a:t>
            </a:r>
            <a:r>
              <a:rPr lang="en" sz="3200" b="1" dirty="0">
                <a:solidFill>
                  <a:srgbClr val="CC6600"/>
                </a:solidFill>
                <a:latin typeface="Comic Sans MS" pitchFamily="66" charset="0"/>
              </a:rPr>
              <a:t> not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broken, it is better to induce labor with prostaglandins than with oxytocin</a:t>
            </a:r>
            <a:endParaRPr lang="sr-Cyrl-CS" sz="3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Wingdings"/>
              </a:rPr>
              <a:t> 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If the </a:t>
            </a:r>
            <a:r>
              <a:rPr lang="sr-Latn-RS" sz="3200" dirty="0" err="1">
                <a:solidFill>
                  <a:srgbClr val="CC6600"/>
                </a:solidFill>
                <a:latin typeface="Comic Sans MS" pitchFamily="66" charset="0"/>
              </a:rPr>
              <a:t>amniotic</a:t>
            </a:r>
            <a:r>
              <a:rPr lang="sr-Latn-RS" sz="3200" dirty="0">
                <a:solidFill>
                  <a:srgbClr val="CC6600"/>
                </a:solidFill>
                <a:latin typeface="Comic Sans MS" pitchFamily="66" charset="0"/>
              </a:rPr>
              <a:t> membrane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sr-Latn-RS" sz="3200" dirty="0">
                <a:solidFill>
                  <a:srgbClr val="CC6600"/>
                </a:solidFill>
                <a:latin typeface="Comic Sans MS" pitchFamily="66" charset="0"/>
              </a:rPr>
              <a:t>w</a:t>
            </a:r>
            <a:r>
              <a:rPr lang="en" sz="3200" dirty="0">
                <a:solidFill>
                  <a:srgbClr val="CC6600"/>
                </a:solidFill>
                <a:latin typeface="Comic Sans MS" pitchFamily="66" charset="0"/>
              </a:rPr>
              <a:t>as broken, either prostaglandins or oxytocin can be used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          </a:t>
            </a: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Prostaglandins</a:t>
            </a: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Wingdings"/>
              </a:rPr>
              <a:t> </a:t>
            </a:r>
            <a:r>
              <a:rPr lang="en" sz="3600" b="1" dirty="0">
                <a:solidFill>
                  <a:srgbClr val="CC6600"/>
                </a:solidFill>
                <a:latin typeface="Comic Sans MS" pitchFamily="66" charset="0"/>
              </a:rPr>
              <a:t>PGE</a:t>
            </a:r>
            <a:r>
              <a:rPr lang="en" sz="3600" b="1" baseline="-25000" dirty="0">
                <a:solidFill>
                  <a:srgbClr val="CC6600"/>
                </a:solidFill>
                <a:latin typeface="Comic Sans MS" pitchFamily="66" charset="0"/>
              </a:rPr>
              <a:t>2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Wingdings"/>
              </a:rPr>
              <a:t> </a:t>
            </a:r>
            <a:r>
              <a:rPr lang="en" sz="3600" b="1" dirty="0">
                <a:solidFill>
                  <a:srgbClr val="CC6600"/>
                </a:solidFill>
                <a:latin typeface="Comic Sans MS" pitchFamily="66" charset="0"/>
              </a:rPr>
              <a:t>PGE</a:t>
            </a:r>
            <a:r>
              <a:rPr lang="en" sz="3600" b="1" baseline="-25000" dirty="0">
                <a:solidFill>
                  <a:srgbClr val="CC6600"/>
                </a:solidFill>
                <a:latin typeface="Comic Sans MS" pitchFamily="66" charset="0"/>
              </a:rPr>
              <a:t>1</a:t>
            </a:r>
            <a:r>
              <a:rPr lang="en" sz="3600" b="1" dirty="0">
                <a:solidFill>
                  <a:srgbClr val="CC6600"/>
                </a:solidFill>
                <a:latin typeface="Comic Sans MS" pitchFamily="66" charset="0"/>
              </a:rPr>
              <a:t> (misoprostol)</a:t>
            </a: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             </a:t>
            </a: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PGE</a:t>
            </a:r>
            <a:r>
              <a:rPr lang="en" sz="4800" b="1" baseline="-25000" dirty="0">
                <a:solidFill>
                  <a:srgbClr val="CC6600"/>
                </a:solidFill>
                <a:latin typeface="Comic Sans MS" pitchFamily="66" charset="0"/>
              </a:rPr>
              <a:t>2</a:t>
            </a: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u="sng" dirty="0">
                <a:solidFill>
                  <a:srgbClr val="CC6600"/>
                </a:solidFill>
                <a:latin typeface="Comic Sans MS" pitchFamily="66" charset="0"/>
              </a:rPr>
              <a:t>Tablets </a:t>
            </a:r>
            <a:r>
              <a:rPr lang="en" sz="3600" b="1" dirty="0">
                <a:solidFill>
                  <a:srgbClr val="CC6600"/>
                </a:solidFill>
                <a:latin typeface="Comic Sans MS" pitchFamily="66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3mg every 6-8 hours, intravaginally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maximum 6 mg</a:t>
            </a: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3600" b="1" u="sng" dirty="0">
                <a:solidFill>
                  <a:srgbClr val="CC6600"/>
                </a:solidFill>
                <a:latin typeface="Comic Sans MS" pitchFamily="66" charset="0"/>
              </a:rPr>
              <a:t>Gel </a:t>
            </a:r>
            <a:r>
              <a:rPr lang="en" sz="3600" b="1" dirty="0">
                <a:solidFill>
                  <a:srgbClr val="CC6600"/>
                </a:solidFill>
                <a:latin typeface="Comic Sans MS" pitchFamily="66" charset="0"/>
              </a:rPr>
              <a:t>: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 2 mg , intravaginally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maximum 4 mg</a:t>
            </a: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                  </a:t>
            </a:r>
            <a:endParaRPr lang="sr-Cyrl-CS" sz="3600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40%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pattFill prst="pct40">
            <a:fgClr>
              <a:srgbClr val="F3F5A9"/>
            </a:fgClr>
            <a:bgClr>
              <a:srgbClr val="FFCC99"/>
            </a:bgClr>
          </a:pattFill>
          <a:ln w="76200" cap="rnd" cmpd="tri">
            <a:solidFill>
              <a:srgbClr val="CC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       </a:t>
            </a: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PGE</a:t>
            </a:r>
            <a:r>
              <a:rPr lang="en" sz="4800" b="1" baseline="-25000" dirty="0">
                <a:solidFill>
                  <a:srgbClr val="CC6600"/>
                </a:solidFill>
                <a:latin typeface="Comic Sans MS" pitchFamily="66" charset="0"/>
              </a:rPr>
              <a:t>1</a:t>
            </a:r>
            <a:r>
              <a:rPr lang="en" sz="4800" b="1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4400" b="1" dirty="0">
                <a:solidFill>
                  <a:srgbClr val="CC6600"/>
                </a:solidFill>
                <a:latin typeface="Comic Sans MS" pitchFamily="66" charset="0"/>
              </a:rPr>
              <a:t>(misoprostol)</a:t>
            </a:r>
          </a:p>
          <a:p>
            <a:pPr marL="342900" indent="-342900">
              <a:spcBef>
                <a:spcPct val="20000"/>
              </a:spcBef>
            </a:pPr>
            <a:endParaRPr lang="sr-Cyrl-CS" sz="10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latin typeface=""/>
              </a:rPr>
              <a:t>✱ </a:t>
            </a:r>
            <a:r>
              <a:rPr lang="en" sz="3600" b="1" u="sng" dirty="0">
                <a:solidFill>
                  <a:srgbClr val="CC6600"/>
                </a:solidFill>
                <a:latin typeface="Comic Sans MS" pitchFamily="66" charset="0"/>
              </a:rPr>
              <a:t>Tablets </a:t>
            </a:r>
            <a:r>
              <a:rPr lang="en" sz="3600" b="1" dirty="0">
                <a:solidFill>
                  <a:srgbClr val="CC6600"/>
                </a:solidFill>
                <a:latin typeface="Comic Sans MS" pitchFamily="66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50 μg, intravaginally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it can be repeated after 6 hours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maximum 600 μg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C6600"/>
                </a:solidFill>
                <a:latin typeface=""/>
              </a:rPr>
              <a:t>✱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4400" b="1" dirty="0">
                <a:solidFill>
                  <a:srgbClr val="CC6600"/>
                </a:solidFill>
              </a:rPr>
              <a:t>t </a:t>
            </a:r>
            <a:r>
              <a:rPr lang="en" sz="4400" b="1" baseline="-25000" dirty="0">
                <a:solidFill>
                  <a:srgbClr val="CC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½</a:t>
            </a:r>
            <a:r>
              <a:rPr lang="en" sz="3600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CC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∼ </a:t>
            </a:r>
            <a:r>
              <a:rPr lang="en" sz="3600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12 - 21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minutes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C6600"/>
                </a:solidFill>
                <a:latin typeface=""/>
              </a:rPr>
              <a:t>✱ </a:t>
            </a: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If oxytocin is given after misoprostol, a break of 3 hours is required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</a:rPr>
              <a:t>                    </a:t>
            </a:r>
            <a:endParaRPr lang="sr-Cyrl-CS" sz="3600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CC66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endParaRPr lang="sr-Cyrl-CS" sz="3600" b="1" baseline="-250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36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400" b="1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6600"/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rgbClr val="CC66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CC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574</Words>
  <Application>Microsoft Office PowerPoint</Application>
  <PresentationFormat>On-screen Show (4:3)</PresentationFormat>
  <Paragraphs>317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Unicode MS</vt:lpstr>
      <vt:lpstr>Calibri</vt:lpstr>
      <vt:lpstr>Comic Sans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Boj</cp:lastModifiedBy>
  <cp:revision>8</cp:revision>
  <dcterms:created xsi:type="dcterms:W3CDTF">2011-03-29T12:55:01Z</dcterms:created>
  <dcterms:modified xsi:type="dcterms:W3CDTF">2023-07-29T18:47:04Z</dcterms:modified>
</cp:coreProperties>
</file>